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448" r:id="rId2"/>
    <p:sldId id="449" r:id="rId3"/>
    <p:sldId id="450" r:id="rId4"/>
    <p:sldId id="451" r:id="rId5"/>
    <p:sldId id="452" r:id="rId6"/>
    <p:sldId id="453" r:id="rId7"/>
    <p:sldId id="454" r:id="rId8"/>
    <p:sldId id="456" r:id="rId9"/>
    <p:sldId id="455" r:id="rId10"/>
    <p:sldId id="458" r:id="rId11"/>
    <p:sldId id="461" r:id="rId12"/>
    <p:sldId id="462" r:id="rId13"/>
    <p:sldId id="459" r:id="rId14"/>
    <p:sldId id="460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57" r:id="rId23"/>
    <p:sldId id="470" r:id="rId24"/>
    <p:sldId id="471" r:id="rId25"/>
    <p:sldId id="472" r:id="rId26"/>
    <p:sldId id="473" r:id="rId27"/>
    <p:sldId id="474" r:id="rId28"/>
    <p:sldId id="476" r:id="rId29"/>
    <p:sldId id="475" r:id="rId30"/>
    <p:sldId id="477" r:id="rId31"/>
    <p:sldId id="478" r:id="rId32"/>
    <p:sldId id="479" r:id="rId33"/>
    <p:sldId id="481" r:id="rId34"/>
    <p:sldId id="480" r:id="rId35"/>
    <p:sldId id="482" r:id="rId36"/>
    <p:sldId id="483" r:id="rId37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  <a:srgbClr val="080808"/>
    <a:srgbClr val="DA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68" d="100"/>
          <a:sy n="68" d="100"/>
        </p:scale>
        <p:origin x="792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2B92EF69-4580-D948-9358-37D6C6E355D3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AF3EC278-5BB2-7E49-BE38-1FF54E2178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A2AF659B-3BFD-7C4F-8593-16CDDE7417A4}" type="datetimeFigureOut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47082A43-FD40-714E-BD60-4E5210E14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7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7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6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8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4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8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37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2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6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38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2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0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03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43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2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9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1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21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59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8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2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3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97D52D3-1B6E-8F4B-8B7F-77170D7F0928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14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340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1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5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1" y="2613789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0295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01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494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DE3AE67-DC4E-D847-B357-619357F4C6DC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FBFE89C-50B1-2048-9505-7824B8639D8D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20"/>
            <a:ext cx="9686608" cy="4195481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C342A1C-928F-B544-94B3-4D4EC2F5EAE5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D23026CC-1AF2-234B-92BC-E226AD8BC345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2528047-DF63-3F4F-B15B-A53AB67E64C4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3401064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2"/>
            <a:ext cx="3401063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3C80AC5C-DDBA-EE42-9757-03393CEB2571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BCCC5E3-C3BF-E645-BC58-A123741A7D00}" type="datetime1">
              <a:rPr lang="en-US" smtClean="0"/>
              <a:pPr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0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3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Seyed_Reza_Shahamiri/sta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labs.udacity.com/android-visualizer/#/android/linear-layout-weigh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developer.android.com/reference/android/widget/RelativeLayout.LayoutParams.html?utm_source=udacity&amp;utm_medium=course&amp;utm_campaign=android_basics" TargetMode="External"/><Relationship Id="rId4" Type="http://schemas.openxmlformats.org/officeDocument/2006/relationships/hyperlink" Target="http://labs.udacity.com/android-visualizer/#/android/relative-layout-view-id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3IhoMdppw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udacity.com/android-visualizer/#/android/padding-and-margi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allpapercave.com/wp/Q7RdkPa.jp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cqz0aB2m38" TargetMode="Externa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10" descr="http://www.manukau.ac.nz/__data/assets/image/0004/166801/header-Generic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780"/>
            <a:ext cx="12192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1482570" y="-76200"/>
            <a:ext cx="10147178" cy="759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1" hangingPunct="1"/>
            <a:r>
              <a:rPr lang="en-NZ" altLang="en-US" sz="3600" b="1" dirty="0">
                <a:solidFill>
                  <a:schemeClr val="bg1"/>
                </a:solidFill>
              </a:rPr>
              <a:t>User Experience and User Interface Design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999" y="3390900"/>
            <a:ext cx="9938551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13876" y="309563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0" y="627020"/>
                </a:lnTo>
                <a:lnTo>
                  <a:pt x="113876" y="309563"/>
                </a:lnTo>
                <a:close/>
              </a:path>
            </a:pathLst>
          </a:custGeom>
          <a:solidFill>
            <a:srgbClr val="DD2638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2800" b="1" dirty="0">
                <a:solidFill>
                  <a:schemeClr val="bg1"/>
                </a:solidFill>
              </a:rPr>
              <a:t>5 - Android UI Design Introduction - ViewGroups.pptx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6019801" y="6248400"/>
            <a:ext cx="6204750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  <a:gd name="connsiteX0" fmla="*/ 113876 w 5105400"/>
              <a:gd name="connsiteY0" fmla="*/ 309563 h 642260"/>
              <a:gd name="connsiteX1" fmla="*/ 0 w 5105400"/>
              <a:gd name="connsiteY1" fmla="*/ 0 h 642260"/>
              <a:gd name="connsiteX2" fmla="*/ 5105400 w 5105400"/>
              <a:gd name="connsiteY2" fmla="*/ 0 h 642260"/>
              <a:gd name="connsiteX3" fmla="*/ 5105400 w 5105400"/>
              <a:gd name="connsiteY3" fmla="*/ 627020 h 642260"/>
              <a:gd name="connsiteX4" fmla="*/ 215290 w 5105400"/>
              <a:gd name="connsiteY4" fmla="*/ 642260 h 642260"/>
              <a:gd name="connsiteX5" fmla="*/ 113876 w 5105400"/>
              <a:gd name="connsiteY5" fmla="*/ 309563 h 642260"/>
              <a:gd name="connsiteX0" fmla="*/ 113876 w 5105400"/>
              <a:gd name="connsiteY0" fmla="*/ 309563 h 634640"/>
              <a:gd name="connsiteX1" fmla="*/ 0 w 5105400"/>
              <a:gd name="connsiteY1" fmla="*/ 0 h 634640"/>
              <a:gd name="connsiteX2" fmla="*/ 5105400 w 5105400"/>
              <a:gd name="connsiteY2" fmla="*/ 0 h 634640"/>
              <a:gd name="connsiteX3" fmla="*/ 5105400 w 5105400"/>
              <a:gd name="connsiteY3" fmla="*/ 627020 h 634640"/>
              <a:gd name="connsiteX4" fmla="*/ 234862 w 5105400"/>
              <a:gd name="connsiteY4" fmla="*/ 634640 h 634640"/>
              <a:gd name="connsiteX5" fmla="*/ 113876 w 5105400"/>
              <a:gd name="connsiteY5" fmla="*/ 309563 h 63464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13876 w 5105400"/>
              <a:gd name="connsiteY5" fmla="*/ 309563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60260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56982 w 5105400"/>
              <a:gd name="connsiteY5" fmla="*/ 276225 h 627020"/>
              <a:gd name="connsiteX0" fmla="*/ 164819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64819 w 5105400"/>
              <a:gd name="connsiteY5" fmla="*/ 276225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64819" y="276225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372016" y="615590"/>
                </a:lnTo>
                <a:lnTo>
                  <a:pt x="164819" y="276225"/>
                </a:lnTo>
                <a:close/>
              </a:path>
            </a:pathLst>
          </a:custGeom>
          <a:solidFill>
            <a:srgbClr val="DD2638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en-US" sz="2800" dirty="0">
                <a:solidFill>
                  <a:schemeClr val="bg2"/>
                </a:solidFill>
              </a:rPr>
              <a:t>Dr. Seyed Reza Shahamiri </a:t>
            </a:r>
            <a:r>
              <a:rPr lang="en-US" altLang="en-US" dirty="0">
                <a:solidFill>
                  <a:schemeClr val="bg2"/>
                </a:solidFill>
                <a:hlinkClick r:id="rId3"/>
              </a:rPr>
              <a:t>More Info</a:t>
            </a:r>
            <a:endParaRPr lang="en-US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8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1 - LinearLayout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8883" t="13172" r="1991" b="39968"/>
          <a:stretch/>
        </p:blipFill>
        <p:spPr>
          <a:xfrm>
            <a:off x="1242874" y="1938355"/>
            <a:ext cx="9162140" cy="41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View Widths Options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3883" t="5082" r="1991" b="2394"/>
          <a:stretch/>
        </p:blipFill>
        <p:spPr>
          <a:xfrm>
            <a:off x="1438183" y="2041426"/>
            <a:ext cx="8167455" cy="48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View Heights Options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811" t="6958" r="1553"/>
          <a:stretch/>
        </p:blipFill>
        <p:spPr>
          <a:xfrm>
            <a:off x="2044655" y="2470571"/>
            <a:ext cx="7436695" cy="43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1 - LinearLayout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Setting width and/or height attributes to </a:t>
            </a:r>
            <a:r>
              <a:rPr lang="en-US" sz="2400" i="1" dirty="0" err="1">
                <a:solidFill>
                  <a:schemeClr val="accent4"/>
                </a:solidFill>
                <a:latin typeface="+mn-lt"/>
              </a:rPr>
              <a:t>match_parent</a:t>
            </a:r>
            <a:r>
              <a:rPr lang="en-US" sz="2400" i="1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causes the view to fill all of the available space given to it by its parent.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9176" t="16570" r="2170" b="40485"/>
          <a:stretch/>
        </p:blipFill>
        <p:spPr>
          <a:xfrm>
            <a:off x="1271451" y="2817332"/>
            <a:ext cx="9587630" cy="404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1 - LinearLayout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156" t="16339" r="2153" b="39116"/>
          <a:stretch/>
        </p:blipFill>
        <p:spPr>
          <a:xfrm>
            <a:off x="1485566" y="2175030"/>
            <a:ext cx="9751894" cy="42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4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4"/>
                </a:solidFill>
              </a:rPr>
              <a:t>layout_weight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8382" t="1" r="1772" b="49088"/>
          <a:stretch/>
        </p:blipFill>
        <p:spPr>
          <a:xfrm>
            <a:off x="1674476" y="2091006"/>
            <a:ext cx="2702176" cy="3929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88382" t="51689" r="1772" b="7605"/>
          <a:stretch/>
        </p:blipFill>
        <p:spPr>
          <a:xfrm>
            <a:off x="6910891" y="2641881"/>
            <a:ext cx="2596478" cy="3019103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4593546" y="3913567"/>
            <a:ext cx="1391004" cy="772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02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4"/>
                </a:solidFill>
              </a:rPr>
              <a:t>layout_weight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sz="2400" dirty="0">
                <a:latin typeface="+mn-lt"/>
              </a:rPr>
              <a:t>In order to spread out views evenly in LinearLayout, </a:t>
            </a:r>
            <a:r>
              <a:rPr lang="en-US" sz="2400" dirty="0" err="1">
                <a:solidFill>
                  <a:schemeClr val="accent4"/>
                </a:solidFill>
                <a:latin typeface="+mn-lt"/>
              </a:rPr>
              <a:t>layout_weight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attribute </a:t>
            </a:r>
            <a:r>
              <a:rPr lang="en-US" sz="2400" dirty="0">
                <a:solidFill>
                  <a:schemeClr val="accent4"/>
                </a:solidFill>
              </a:rPr>
              <a:t>of the child views </a:t>
            </a:r>
            <a:r>
              <a:rPr lang="en-US" sz="2400" dirty="0">
                <a:latin typeface="+mn-lt"/>
              </a:rPr>
              <a:t>can be used. </a:t>
            </a:r>
          </a:p>
          <a:p>
            <a:pPr algn="just"/>
            <a:r>
              <a:rPr lang="en-US" sz="2400" dirty="0">
                <a:latin typeface="+mn-lt"/>
              </a:rPr>
              <a:t>If you want to distribute the views evenly </a:t>
            </a:r>
            <a:r>
              <a:rPr lang="en-US" sz="2400" dirty="0">
                <a:solidFill>
                  <a:schemeClr val="accent3"/>
                </a:solidFill>
                <a:latin typeface="+mn-lt"/>
              </a:rPr>
              <a:t>vertically</a:t>
            </a:r>
            <a:r>
              <a:rPr lang="en-US" sz="2400" dirty="0">
                <a:latin typeface="+mn-lt"/>
              </a:rPr>
              <a:t>:</a:t>
            </a:r>
          </a:p>
          <a:p>
            <a:pPr marL="757238" lvl="1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For each child view, set the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height</a:t>
            </a:r>
            <a:r>
              <a:rPr lang="en-US" sz="2400" dirty="0">
                <a:latin typeface="+mn-lt"/>
              </a:rPr>
              <a:t> property to 0dp</a:t>
            </a:r>
          </a:p>
          <a:p>
            <a:pPr marL="757238" lvl="1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For each child view, set the </a:t>
            </a:r>
            <a:r>
              <a:rPr lang="en-US" sz="2400" dirty="0" err="1">
                <a:latin typeface="+mn-lt"/>
              </a:rPr>
              <a:t>layout_weight</a:t>
            </a:r>
            <a:r>
              <a:rPr lang="en-US" sz="2400" dirty="0">
                <a:latin typeface="+mn-lt"/>
              </a:rPr>
              <a:t> attribute to 1</a:t>
            </a: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7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4"/>
                </a:solidFill>
              </a:rPr>
              <a:t>layout_weight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70012" y="2010192"/>
            <a:ext cx="5131293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LinearLayout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:orientation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"vertical"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LinearLayout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5315" t="34919" r="51796" b="24693"/>
          <a:stretch/>
        </p:blipFill>
        <p:spPr>
          <a:xfrm>
            <a:off x="5348473" y="2365764"/>
            <a:ext cx="4530940" cy="39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6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4"/>
                </a:solidFill>
              </a:rPr>
              <a:t>layout_weight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sz="2400" dirty="0">
                <a:latin typeface="+mn-lt"/>
              </a:rPr>
              <a:t>In order to spread out views evenly in LinearLayout, </a:t>
            </a:r>
            <a:r>
              <a:rPr lang="en-US" sz="2400" dirty="0" err="1">
                <a:solidFill>
                  <a:schemeClr val="accent4"/>
                </a:solidFill>
                <a:latin typeface="+mn-lt"/>
              </a:rPr>
              <a:t>layout_weight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attribute </a:t>
            </a:r>
            <a:r>
              <a:rPr lang="en-US" sz="2400" dirty="0">
                <a:solidFill>
                  <a:schemeClr val="accent4"/>
                </a:solidFill>
              </a:rPr>
              <a:t>of the child views </a:t>
            </a:r>
            <a:r>
              <a:rPr lang="en-US" sz="2400" dirty="0">
                <a:latin typeface="+mn-lt"/>
              </a:rPr>
              <a:t>can be used. </a:t>
            </a:r>
          </a:p>
          <a:p>
            <a:pPr algn="just"/>
            <a:r>
              <a:rPr lang="en-US" sz="2400" dirty="0">
                <a:latin typeface="+mn-lt"/>
              </a:rPr>
              <a:t>If you want to distribute the views evenly </a:t>
            </a:r>
            <a:r>
              <a:rPr lang="en-US" sz="2400" dirty="0" err="1">
                <a:solidFill>
                  <a:schemeClr val="accent3"/>
                </a:solidFill>
                <a:latin typeface="+mn-lt"/>
              </a:rPr>
              <a:t>horizentally</a:t>
            </a:r>
            <a:r>
              <a:rPr lang="en-US" sz="2400" dirty="0">
                <a:latin typeface="+mn-lt"/>
              </a:rPr>
              <a:t>:</a:t>
            </a:r>
          </a:p>
          <a:p>
            <a:pPr marL="757238" lvl="1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For each child view, set the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width</a:t>
            </a:r>
            <a:r>
              <a:rPr lang="en-US" sz="2400" dirty="0">
                <a:latin typeface="+mn-lt"/>
              </a:rPr>
              <a:t> property to 0dp</a:t>
            </a:r>
          </a:p>
          <a:p>
            <a:pPr marL="757238" lvl="1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For each child view, set the </a:t>
            </a:r>
            <a:r>
              <a:rPr lang="en-US" sz="2400" dirty="0" err="1">
                <a:latin typeface="+mn-lt"/>
              </a:rPr>
              <a:t>layout_weight</a:t>
            </a:r>
            <a:r>
              <a:rPr lang="en-US" sz="2400" dirty="0">
                <a:latin typeface="+mn-lt"/>
              </a:rPr>
              <a:t> attribute to 1</a:t>
            </a: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76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 err="1">
                <a:solidFill>
                  <a:schemeClr val="accent4"/>
                </a:solidFill>
              </a:rPr>
              <a:t>layout_weight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87767" y="2238791"/>
            <a:ext cx="4962618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LinearLayout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:orientation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"horizontal"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"0dp"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LinearLayout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607" t="28964" r="52014" b="20551"/>
          <a:stretch/>
        </p:blipFill>
        <p:spPr>
          <a:xfrm>
            <a:off x="5818758" y="2238791"/>
            <a:ext cx="3928369" cy="45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Try to add two </a:t>
            </a:r>
            <a:r>
              <a:rPr lang="en-NZ" sz="2400" dirty="0" err="1">
                <a:latin typeface="+mn-lt"/>
              </a:rPr>
              <a:t>TextViews</a:t>
            </a:r>
            <a:r>
              <a:rPr lang="en-NZ" sz="2400" dirty="0">
                <a:latin typeface="+mn-lt"/>
              </a:rPr>
              <a:t>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8180" t="10065" r="26820" b="56537"/>
          <a:stretch/>
        </p:blipFill>
        <p:spPr>
          <a:xfrm>
            <a:off x="2343703" y="2618229"/>
            <a:ext cx="5955316" cy="3729305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837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93198" y="101850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+mn-lt"/>
              </a:rPr>
              <a:t>Increasing </a:t>
            </a:r>
            <a:r>
              <a:rPr lang="en-US" sz="2400" dirty="0" err="1">
                <a:latin typeface="+mn-lt"/>
              </a:rPr>
              <a:t>layout_weight</a:t>
            </a:r>
            <a:r>
              <a:rPr lang="en-US" sz="2400" dirty="0">
                <a:latin typeface="+mn-lt"/>
              </a:rPr>
              <a:t> value gives more space to the view.</a:t>
            </a: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757238" lvl="1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6" y="550404"/>
            <a:ext cx="10196946" cy="63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– LinearLayout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6112" y="2427134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linkClick r:id="rId4"/>
              </a:rPr>
              <a:t> Link to the XML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7573" t="22751" r="6875" b="24692"/>
          <a:stretch/>
        </p:blipFill>
        <p:spPr>
          <a:xfrm>
            <a:off x="2565646" y="1944209"/>
            <a:ext cx="6522221" cy="37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2 -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5350957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/>
              <a:t>A </a:t>
            </a:r>
            <a:r>
              <a:rPr lang="en-NZ" sz="2400" dirty="0">
                <a:solidFill>
                  <a:schemeClr val="accent1"/>
                </a:solidFill>
              </a:rPr>
              <a:t>RelativeLayout</a:t>
            </a:r>
            <a:r>
              <a:rPr lang="en-NZ" sz="2400" dirty="0"/>
              <a:t> is a common type of </a:t>
            </a:r>
            <a:r>
              <a:rPr lang="en-NZ" sz="2400" dirty="0" err="1"/>
              <a:t>ViewGroup</a:t>
            </a:r>
            <a:r>
              <a:rPr lang="en-NZ" sz="2400" dirty="0"/>
              <a:t> that lets us position its children relative to its own edges. </a:t>
            </a:r>
          </a:p>
          <a:p>
            <a:pPr marL="0" indent="0" algn="just">
              <a:buNone/>
            </a:pPr>
            <a:r>
              <a:rPr lang="en-NZ" sz="2400" dirty="0"/>
              <a:t>For example, the three children in the illustration are placed in the corners of a RelativeLayout. </a:t>
            </a:r>
          </a:p>
          <a:p>
            <a:pPr marL="0" indent="0" algn="just">
              <a:buNone/>
            </a:pPr>
            <a:r>
              <a:rPr lang="en-NZ" sz="2400" dirty="0">
                <a:solidFill>
                  <a:schemeClr val="accent4"/>
                </a:solidFill>
              </a:rPr>
              <a:t>A RelativeLayout also lets us arrange its children relative to each other</a:t>
            </a:r>
            <a:r>
              <a:rPr lang="en-NZ" sz="2400" dirty="0"/>
              <a:t>: one child can be placed to the right/left/up/down of another, and can even overlap.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3374" t="15626" r="26516" b="13560"/>
          <a:stretch/>
        </p:blipFill>
        <p:spPr>
          <a:xfrm>
            <a:off x="6818050" y="1635984"/>
            <a:ext cx="5098157" cy="50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9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805481" y="4116285"/>
            <a:ext cx="1245354" cy="1640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80682" y="2947392"/>
            <a:ext cx="1537368" cy="47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867214" y="6127077"/>
            <a:ext cx="4791037" cy="685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0024" b="6828"/>
          <a:stretch/>
        </p:blipFill>
        <p:spPr>
          <a:xfrm>
            <a:off x="1348125" y="1691416"/>
            <a:ext cx="9811105" cy="514439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870664" y="3355766"/>
            <a:ext cx="2246051" cy="488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3950563" y="2414732"/>
            <a:ext cx="452761" cy="1005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Layout Parameters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35782" y="4785756"/>
            <a:ext cx="5423448" cy="1674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6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Layout Parameters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56032" y="4039584"/>
            <a:ext cx="1230913" cy="162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921407" y="2817840"/>
            <a:ext cx="1519540" cy="46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2398451" y="6007175"/>
            <a:ext cx="4735477" cy="677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97"/>
          <a:stretch/>
        </p:blipFill>
        <p:spPr>
          <a:xfrm>
            <a:off x="1917576" y="1939652"/>
            <a:ext cx="8726751" cy="491834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4243526" y="3533314"/>
            <a:ext cx="1890944" cy="1997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4305670" y="2512381"/>
            <a:ext cx="440552" cy="934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35782" y="4785756"/>
            <a:ext cx="5423448" cy="1674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5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Layout Parameters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556986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388093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951" b="8641"/>
          <a:stretch/>
        </p:blipFill>
        <p:spPr>
          <a:xfrm>
            <a:off x="0" y="2119903"/>
            <a:ext cx="6101918" cy="3132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048" t="704"/>
          <a:stretch/>
        </p:blipFill>
        <p:spPr>
          <a:xfrm>
            <a:off x="6101918" y="2119903"/>
            <a:ext cx="6090082" cy="340484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831977" y="4944862"/>
            <a:ext cx="3062796" cy="435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19561" y="4651899"/>
            <a:ext cx="1312416" cy="51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8763573" y="4879759"/>
            <a:ext cx="3062796" cy="4350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451157" y="3887794"/>
            <a:ext cx="1312416" cy="113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8087" y="5732861"/>
            <a:ext cx="1056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Note: the default value of the above attributes is </a:t>
            </a:r>
            <a:r>
              <a:rPr lang="en-NZ" i="1" dirty="0"/>
              <a:t>false</a:t>
            </a:r>
            <a:r>
              <a:rPr lang="en-NZ" dirty="0"/>
              <a:t> so there is no need to mention them.</a:t>
            </a:r>
          </a:p>
        </p:txBody>
      </p:sp>
    </p:spTree>
    <p:extLst>
      <p:ext uri="{BB962C8B-B14F-4D97-AF65-F5344CB8AC3E}">
        <p14:creationId xmlns:p14="http://schemas.microsoft.com/office/powerpoint/2010/main" val="382912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Layout Parameters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46112" y="2002227"/>
            <a:ext cx="6143348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schemas.android.com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:layout_alignParentLeft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:layout_alignParentTop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:layout_centerHorizontal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:layout_centerVertical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:layout_alignParentBottom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:layout_alignParentRight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5607" t="30001" r="52160" b="21067"/>
          <a:stretch/>
        </p:blipFill>
        <p:spPr>
          <a:xfrm>
            <a:off x="8318290" y="2177755"/>
            <a:ext cx="3873710" cy="43579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5549" t="35139" r="51505" b="26554"/>
          <a:stretch/>
        </p:blipFill>
        <p:spPr>
          <a:xfrm>
            <a:off x="3784586" y="2470212"/>
            <a:ext cx="4533704" cy="37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131728" y="1250637"/>
            <a:ext cx="4314548" cy="5478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"I’m in this corner"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:layout_alignParentBottom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:layout_alignParentLeft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"No, up here"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:layout_alignParentTop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:layout_alignParentLeft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"Wait, I’m here"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:layout_alignParentBottom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:layout_alignParentRight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"Actually, I’m here"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:layout_alignParentTop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:layout_alignParentRight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5350957" cy="15477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/>
              <a:t>Whiteout copying the code in any android compiler, try to identify the location of each </a:t>
            </a:r>
            <a:r>
              <a:rPr lang="en-NZ" sz="2400" dirty="0" err="1"/>
              <a:t>textview</a:t>
            </a:r>
            <a:r>
              <a:rPr lang="en-NZ" sz="2400" dirty="0"/>
              <a:t>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1720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sz="2400" dirty="0">
                <a:latin typeface="+mn-lt"/>
              </a:rPr>
              <a:t>Children of LinearLayout can be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positioned relative to each other </a:t>
            </a:r>
            <a:r>
              <a:rPr lang="en-US" sz="2400" dirty="0">
                <a:latin typeface="+mn-lt"/>
              </a:rPr>
              <a:t>as well.</a:t>
            </a:r>
          </a:p>
          <a:p>
            <a:pPr algn="just"/>
            <a:r>
              <a:rPr lang="en-US" sz="2400" dirty="0">
                <a:latin typeface="+mn-lt"/>
              </a:rPr>
              <a:t>In order to do so, </a:t>
            </a:r>
            <a:r>
              <a:rPr lang="en-US" sz="2400" dirty="0">
                <a:solidFill>
                  <a:schemeClr val="accent3"/>
                </a:solidFill>
                <a:latin typeface="+mn-lt"/>
              </a:rPr>
              <a:t>first we need to give the child views unique IDs</a:t>
            </a:r>
            <a:r>
              <a:rPr lang="en-US" sz="2400" dirty="0">
                <a:latin typeface="+mn-lt"/>
              </a:rPr>
              <a:t> by setting the following attribute of the child view:</a:t>
            </a:r>
          </a:p>
          <a:p>
            <a:pPr algn="just"/>
            <a:endParaRPr lang="en-US" sz="2400" dirty="0">
              <a:latin typeface="+mn-lt"/>
            </a:endParaRPr>
          </a:p>
          <a:p>
            <a:pPr marL="300038" lvl="1" indent="0" algn="just">
              <a:buNone/>
            </a:pPr>
            <a:r>
              <a:rPr lang="en-US" sz="2400" dirty="0">
                <a:latin typeface="+mn-lt"/>
              </a:rPr>
              <a:t>where “</a:t>
            </a:r>
            <a:r>
              <a:rPr lang="en-US" sz="2400" dirty="0" err="1">
                <a:latin typeface="+mn-lt"/>
              </a:rPr>
              <a:t>a_unique_id</a:t>
            </a:r>
            <a:r>
              <a:rPr lang="en-US" sz="2400" dirty="0">
                <a:latin typeface="+mn-lt"/>
              </a:rPr>
              <a:t>” (all </a:t>
            </a:r>
            <a:r>
              <a:rPr lang="en-US" sz="2400" dirty="0">
                <a:solidFill>
                  <a:srgbClr val="FFC000"/>
                </a:solidFill>
                <a:latin typeface="+mn-lt"/>
              </a:rPr>
              <a:t>lowercase</a:t>
            </a:r>
            <a:r>
              <a:rPr lang="en-US" sz="2400" dirty="0">
                <a:latin typeface="+mn-lt"/>
              </a:rPr>
              <a:t>) will be the ID of the view.</a:t>
            </a:r>
          </a:p>
          <a:p>
            <a:pPr marL="342900" indent="-342900" algn="just"/>
            <a:r>
              <a:rPr lang="en-US" sz="2400" dirty="0">
                <a:solidFill>
                  <a:schemeClr val="accent3"/>
                </a:solidFill>
                <a:latin typeface="+mn-lt"/>
              </a:rPr>
              <a:t>Note: ID cannot have “-” character but “_” is fine.</a:t>
            </a:r>
          </a:p>
          <a:p>
            <a:pPr marL="342900" indent="-342900" algn="just"/>
            <a:r>
              <a:rPr lang="en-US" sz="2400" dirty="0">
                <a:solidFill>
                  <a:schemeClr val="accent4"/>
                </a:solidFill>
                <a:latin typeface="+mn-lt"/>
              </a:rPr>
              <a:t>This ID can also be used to refer to the view in the backend Java code in order to read or update the view attributes.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24108" y="3755918"/>
            <a:ext cx="379964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android:id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3"/>
                </a:solidFill>
                <a:effectLst/>
                <a:latin typeface="Century Gothic" panose="020B0502020202020204" pitchFamily="34" charset="0"/>
              </a:rPr>
              <a:t>a_unique_id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47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3957497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>
                <a:latin typeface="+mn-lt"/>
              </a:rPr>
              <a:t>Next, child views can set layout attributes to be sitting left/right/top/below of another child view with an ID. </a:t>
            </a:r>
          </a:p>
          <a:p>
            <a:pPr algn="just"/>
            <a:endParaRPr lang="en-US" sz="2400" dirty="0">
              <a:solidFill>
                <a:schemeClr val="accent4"/>
              </a:solidFill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228948" y="1718131"/>
            <a:ext cx="4261281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:layout_alignParentLeft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:layout_alignParentTop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:layout_toRightOf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:layout_below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534" t="29223" r="52015" b="20551"/>
          <a:stretch/>
        </p:blipFill>
        <p:spPr>
          <a:xfrm>
            <a:off x="8690127" y="2471081"/>
            <a:ext cx="3386463" cy="3841954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>
          <a:xfrm>
            <a:off x="5286652" y="3100905"/>
            <a:ext cx="3062796" cy="1592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: Rounded Corners 13"/>
          <p:cNvSpPr/>
          <p:nvPr/>
        </p:nvSpPr>
        <p:spPr>
          <a:xfrm>
            <a:off x="5286652" y="5790888"/>
            <a:ext cx="3062796" cy="219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: Rounded Corners 14"/>
          <p:cNvSpPr/>
          <p:nvPr/>
        </p:nvSpPr>
        <p:spPr>
          <a:xfrm>
            <a:off x="5286652" y="4767308"/>
            <a:ext cx="3062796" cy="1887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3899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Adding two </a:t>
            </a:r>
            <a:r>
              <a:rPr lang="en-NZ" sz="2400" dirty="0" err="1">
                <a:latin typeface="+mn-lt"/>
              </a:rPr>
              <a:t>TextViews</a:t>
            </a:r>
            <a:r>
              <a:rPr lang="en-NZ" sz="2400" dirty="0">
                <a:latin typeface="+mn-lt"/>
              </a:rPr>
              <a:t> causes an error: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In order to use several views, you need to put them inside a </a:t>
            </a:r>
            <a:r>
              <a:rPr lang="en-NZ" sz="2400" dirty="0" err="1">
                <a:solidFill>
                  <a:schemeClr val="accent1"/>
                </a:solidFill>
                <a:latin typeface="+mn-lt"/>
              </a:rPr>
              <a:t>GroupView</a:t>
            </a:r>
            <a:r>
              <a:rPr lang="en-NZ" sz="2400" dirty="0">
                <a:latin typeface="+mn-lt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The </a:t>
            </a:r>
            <a:r>
              <a:rPr lang="en-NZ" sz="2400" dirty="0" err="1">
                <a:latin typeface="+mn-lt"/>
              </a:rPr>
              <a:t>GroupView</a:t>
            </a:r>
            <a:r>
              <a:rPr lang="en-NZ" sz="2400" dirty="0">
                <a:latin typeface="+mn-lt"/>
              </a:rPr>
              <a:t> will then be the single view, and all other views will be inside it.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8762" t="68835" r="21432" b="22778"/>
          <a:stretch/>
        </p:blipFill>
        <p:spPr>
          <a:xfrm>
            <a:off x="1571347" y="2600803"/>
            <a:ext cx="8646423" cy="102981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Background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13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92280" y="1701352"/>
            <a:ext cx="5131293" cy="48628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:layout_centerHorizontal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:layout_centerVertical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:layout_above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:layout_toLeftOf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:layout_below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:layout_toRightOf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2838636" y="3299503"/>
            <a:ext cx="3062796" cy="313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: Rounded Corners 13"/>
          <p:cNvSpPr/>
          <p:nvPr/>
        </p:nvSpPr>
        <p:spPr>
          <a:xfrm>
            <a:off x="2838636" y="5675473"/>
            <a:ext cx="3062796" cy="3879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: Rounded Corners 14"/>
          <p:cNvSpPr/>
          <p:nvPr/>
        </p:nvSpPr>
        <p:spPr>
          <a:xfrm>
            <a:off x="2838636" y="4551126"/>
            <a:ext cx="3062796" cy="296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680" t="31399" r="52452" b="20550"/>
          <a:stretch/>
        </p:blipFill>
        <p:spPr>
          <a:xfrm>
            <a:off x="6116715" y="2721501"/>
            <a:ext cx="3213716" cy="36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23604" y="1687354"/>
            <a:ext cx="4350058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:background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"#fff220"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"@+id/text_view_1"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:layout_toLeftOf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:layout_alignParentBottom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"TextView1"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"@+id/text_view_2"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:layout_alignParentBottom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:layout_alignParentEnd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:layout_above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"@id/text_view_2"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:layout_alignParentEnd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"true"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"TextView3"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"36sp"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RelativeLayout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2749859" y="3450651"/>
            <a:ext cx="3062796" cy="313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: Rounded Corners 13"/>
          <p:cNvSpPr/>
          <p:nvPr/>
        </p:nvSpPr>
        <p:spPr>
          <a:xfrm>
            <a:off x="2845295" y="6032145"/>
            <a:ext cx="3062796" cy="3879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: Rounded Corners 14"/>
          <p:cNvSpPr/>
          <p:nvPr/>
        </p:nvSpPr>
        <p:spPr>
          <a:xfrm>
            <a:off x="2845295" y="4847206"/>
            <a:ext cx="3062796" cy="2960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07" t="29968" r="52324" b="21411"/>
          <a:stretch/>
        </p:blipFill>
        <p:spPr>
          <a:xfrm>
            <a:off x="6986726" y="2177928"/>
            <a:ext cx="3844031" cy="43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9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271451" y="1985554"/>
            <a:ext cx="647119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+mn-lt"/>
              </a:rPr>
              <a:t>Follow the link below and modify the XML to achieve the following UI: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  <a:hlinkClick r:id="rId4"/>
              </a:rPr>
              <a:t>Link to XML</a:t>
            </a:r>
            <a:endParaRPr lang="en-US" sz="2400" dirty="0">
              <a:latin typeface="+mn-lt"/>
            </a:endParaRP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Note: </a:t>
            </a:r>
            <a:r>
              <a:rPr lang="en-US" sz="2400" dirty="0">
                <a:latin typeface="+mn-lt"/>
                <a:hlinkClick r:id="rId5"/>
              </a:rPr>
              <a:t>link to layout attributes and parameters</a:t>
            </a:r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0947" t="10582" r="59342" b="24951"/>
          <a:stretch/>
        </p:blipFill>
        <p:spPr>
          <a:xfrm>
            <a:off x="7946827" y="1504097"/>
            <a:ext cx="2475558" cy="462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Padding vs Margin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271451" y="1985554"/>
            <a:ext cx="9631680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sz="2000" dirty="0">
                <a:solidFill>
                  <a:schemeClr val="accent1"/>
                </a:solidFill>
                <a:latin typeface="+mn-lt"/>
              </a:rPr>
              <a:t>Padding</a:t>
            </a:r>
            <a:r>
              <a:rPr lang="en-US" sz="2000" dirty="0">
                <a:latin typeface="+mn-lt"/>
              </a:rPr>
              <a:t> add space </a:t>
            </a:r>
            <a:r>
              <a:rPr lang="en-US" sz="2000" dirty="0">
                <a:solidFill>
                  <a:schemeClr val="accent4"/>
                </a:solidFill>
                <a:latin typeface="+mn-lt"/>
              </a:rPr>
              <a:t>within</a:t>
            </a:r>
            <a:r>
              <a:rPr lang="en-US" sz="2000" dirty="0">
                <a:latin typeface="+mn-lt"/>
              </a:rPr>
              <a:t> a view.</a:t>
            </a: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r>
              <a:rPr lang="en-US" sz="2000" dirty="0">
                <a:solidFill>
                  <a:schemeClr val="accent1"/>
                </a:solidFill>
                <a:latin typeface="+mn-lt"/>
              </a:rPr>
              <a:t>Margin</a:t>
            </a:r>
            <a:r>
              <a:rPr lang="en-US" sz="2000" dirty="0">
                <a:latin typeface="+mn-lt"/>
              </a:rPr>
              <a:t> add space between parent and child view.</a:t>
            </a: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r>
              <a:rPr lang="en-US" sz="2000" dirty="0">
                <a:latin typeface="+mn-lt"/>
                <a:hlinkClick r:id="rId3"/>
              </a:rPr>
              <a:t>More information</a:t>
            </a: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9005" t="16020" r="52160" b="54206"/>
          <a:stretch/>
        </p:blipFill>
        <p:spPr>
          <a:xfrm>
            <a:off x="3994298" y="4851647"/>
            <a:ext cx="6908833" cy="2006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151" t="16278" r="52524" b="56278"/>
          <a:stretch/>
        </p:blipFill>
        <p:spPr>
          <a:xfrm>
            <a:off x="3994298" y="2338196"/>
            <a:ext cx="7216905" cy="19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271451" y="1985554"/>
            <a:ext cx="6407733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latin typeface="+mn-lt"/>
              </a:rPr>
              <a:t>Modify the following XML to achieve the following UI:</a:t>
            </a:r>
          </a:p>
          <a:p>
            <a:pPr marL="0" indent="0" algn="just">
              <a:buNone/>
            </a:pPr>
            <a:endParaRPr lang="en-US" sz="1800" dirty="0">
              <a:latin typeface="+mn-lt"/>
            </a:endParaRPr>
          </a:p>
          <a:p>
            <a:pPr marL="0" indent="0" algn="just">
              <a:buNone/>
            </a:pPr>
            <a:r>
              <a:rPr lang="en-US" sz="1800" dirty="0">
                <a:latin typeface="+mn-lt"/>
                <a:hlinkClick r:id="rId3"/>
              </a:rPr>
              <a:t>Link to the XML</a:t>
            </a:r>
            <a:endParaRPr lang="en-US" sz="1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956" t="32589" r="69418" b="25210"/>
          <a:stretch/>
        </p:blipFill>
        <p:spPr>
          <a:xfrm>
            <a:off x="7950780" y="843378"/>
            <a:ext cx="3270595" cy="58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5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2 – RelativeLayout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271451" y="1985554"/>
            <a:ext cx="6407733" cy="4140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latin typeface="+mn-lt"/>
              </a:rPr>
              <a:t>Design the following UI in Android Studio: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+mn-lt"/>
              </a:rPr>
              <a:t>Download the image from </a:t>
            </a:r>
            <a:r>
              <a:rPr lang="en-US" sz="1800" dirty="0">
                <a:latin typeface="+mn-lt"/>
                <a:hlinkClick r:id="rId3"/>
              </a:rPr>
              <a:t>http://wallpapercave.com/wp/Q7RdkPa.jpg</a:t>
            </a:r>
            <a:endParaRPr lang="en-US" sz="1800" dirty="0">
              <a:latin typeface="+mn-lt"/>
            </a:endParaRPr>
          </a:p>
          <a:p>
            <a:pPr marL="457200" indent="-457200" algn="just">
              <a:buAutoNum type="arabicPeriod"/>
            </a:pPr>
            <a:r>
              <a:rPr lang="en-US" sz="1800" dirty="0">
                <a:latin typeface="+mn-lt"/>
              </a:rPr>
              <a:t>Copy the image and paste it in the </a:t>
            </a:r>
            <a:r>
              <a:rPr lang="en-US" sz="1800" dirty="0">
                <a:solidFill>
                  <a:srgbClr val="FFC000"/>
                </a:solidFill>
                <a:latin typeface="+mn-lt"/>
              </a:rPr>
              <a:t>drawable</a:t>
            </a:r>
            <a:r>
              <a:rPr lang="en-US" sz="1800" dirty="0">
                <a:latin typeface="+mn-lt"/>
              </a:rPr>
              <a:t> folder:</a:t>
            </a:r>
          </a:p>
          <a:p>
            <a:pPr algn="just"/>
            <a:endParaRPr 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848" r="83180" b="50323"/>
          <a:stretch/>
        </p:blipFill>
        <p:spPr>
          <a:xfrm>
            <a:off x="2811410" y="3435658"/>
            <a:ext cx="4778997" cy="3422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C3781-0360-4BD9-A84A-0E0093FE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1507774"/>
            <a:ext cx="3009502" cy="53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0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217899"/>
                  </p:ext>
                </p:extLst>
              </p:nvPr>
            </p:nvGraphicFramePr>
            <p:xfrm>
              <a:off x="852257" y="1088457"/>
              <a:ext cx="10282839" cy="578937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257" y="1088457"/>
                <a:ext cx="10282839" cy="578937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852257" y="59127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linkClick r:id="rId5"/>
              </a:rPr>
              <a:t>Link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149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937869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solidFill>
                  <a:schemeClr val="accent4"/>
                </a:solidFill>
                <a:latin typeface="+mn-lt"/>
              </a:rPr>
              <a:t>A ViewGropu is a view that its content is other views</a:t>
            </a:r>
            <a:r>
              <a:rPr lang="en-NZ" sz="2400" dirty="0">
                <a:latin typeface="+mn-lt"/>
              </a:rPr>
              <a:t>. It is a container of other views.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/>
            <a:r>
              <a:rPr lang="en-NZ" sz="2400" dirty="0">
                <a:latin typeface="+mn-lt"/>
              </a:rPr>
              <a:t>It has its own attributes like background color, width, height, etc.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2791" t="4046" r="1990" b="8900"/>
          <a:stretch/>
        </p:blipFill>
        <p:spPr>
          <a:xfrm>
            <a:off x="2956018" y="2831977"/>
            <a:ext cx="5958886" cy="32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635" r="1772"/>
          <a:stretch/>
        </p:blipFill>
        <p:spPr>
          <a:xfrm>
            <a:off x="1464815" y="1964935"/>
            <a:ext cx="8114191" cy="4795030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Parent/Child Views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75829" y="3400148"/>
            <a:ext cx="1287262" cy="825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276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Parent/Child Views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Parent views (i.e. </a:t>
            </a:r>
            <a:r>
              <a:rPr lang="en-NZ" sz="2400" dirty="0" err="1"/>
              <a:t>GroupViews</a:t>
            </a:r>
            <a:r>
              <a:rPr lang="en-NZ" sz="2400" dirty="0"/>
              <a:t>) can decide where the child views are located and arranged.</a:t>
            </a:r>
          </a:p>
          <a:p>
            <a:endParaRPr lang="en-NZ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0971" t="4045" b="7606"/>
          <a:stretch/>
        </p:blipFill>
        <p:spPr>
          <a:xfrm>
            <a:off x="2191905" y="2947386"/>
            <a:ext cx="7114852" cy="36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Parent/Child Views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Exercise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1044" r="5631" b="-250"/>
          <a:stretch/>
        </p:blipFill>
        <p:spPr>
          <a:xfrm>
            <a:off x="1500326" y="1904151"/>
            <a:ext cx="7554899" cy="49165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885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Types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Here we discuss three different types of ViewGroups each one positioned their child views differently: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LinearLayout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  <a:latin typeface="+mn-lt"/>
              </a:rPr>
              <a:t>RelativeLayout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solidFill>
                  <a:schemeClr val="accent1"/>
                </a:solidFill>
                <a:latin typeface="+mn-lt"/>
              </a:rPr>
              <a:t>ScrollView</a:t>
            </a:r>
            <a:endParaRPr lang="en-US" sz="2400" dirty="0">
              <a:solidFill>
                <a:schemeClr val="accent1"/>
              </a:solidFill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85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ViewGroups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1 - LinearLayout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3573" y="3965359"/>
            <a:ext cx="1287262" cy="169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5228948" y="2796466"/>
            <a:ext cx="1589102" cy="48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1705992" y="5976151"/>
            <a:ext cx="4952259" cy="708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/>
              <a:t>A </a:t>
            </a:r>
            <a:r>
              <a:rPr lang="en-NZ" sz="2400" dirty="0" err="1">
                <a:solidFill>
                  <a:schemeClr val="accent1"/>
                </a:solidFill>
              </a:rPr>
              <a:t>LinearLayout</a:t>
            </a:r>
            <a:r>
              <a:rPr lang="en-NZ" sz="2400" dirty="0"/>
              <a:t> is a common type of </a:t>
            </a:r>
            <a:r>
              <a:rPr lang="en-NZ" sz="2400" dirty="0" err="1"/>
              <a:t>ViewGroup</a:t>
            </a:r>
            <a:r>
              <a:rPr lang="en-NZ" sz="2400" dirty="0"/>
              <a:t> that arranges its children in a </a:t>
            </a:r>
            <a:r>
              <a:rPr lang="en-NZ" sz="2400" dirty="0">
                <a:solidFill>
                  <a:srgbClr val="FFC000"/>
                </a:solidFill>
              </a:rPr>
              <a:t>vertical column </a:t>
            </a:r>
            <a:r>
              <a:rPr lang="en-NZ" sz="2400" dirty="0"/>
              <a:t>or a </a:t>
            </a:r>
            <a:r>
              <a:rPr lang="en-NZ" sz="2400" dirty="0">
                <a:solidFill>
                  <a:srgbClr val="FFC000"/>
                </a:solidFill>
              </a:rPr>
              <a:t>horizontal row</a:t>
            </a:r>
            <a:r>
              <a:rPr lang="en-NZ" sz="2400" dirty="0"/>
              <a:t>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301" t="15627" r="26019" b="10846"/>
          <a:stretch/>
        </p:blipFill>
        <p:spPr>
          <a:xfrm>
            <a:off x="1703265" y="2792994"/>
            <a:ext cx="3888420" cy="3888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3520" t="15626" r="26456" b="9159"/>
          <a:stretch/>
        </p:blipFill>
        <p:spPr>
          <a:xfrm>
            <a:off x="6023499" y="2793925"/>
            <a:ext cx="3679798" cy="38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9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za Slides Template">
  <a:themeElements>
    <a:clrScheme name="Reza Slides Templat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92D050"/>
      </a:accent1>
      <a:accent2>
        <a:srgbClr val="00B0F0"/>
      </a:accent2>
      <a:accent3>
        <a:srgbClr val="FF0000"/>
      </a:accent3>
      <a:accent4>
        <a:srgbClr val="FFC000"/>
      </a:accent4>
      <a:accent5>
        <a:srgbClr val="FFFFFF"/>
      </a:accent5>
      <a:accent6>
        <a:srgbClr val="ACC995"/>
      </a:accent6>
      <a:hlink>
        <a:srgbClr val="00B0F0"/>
      </a:hlink>
      <a:folHlink>
        <a:srgbClr val="00B0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za Slides Template" id="{CE7EC469-50E4-442F-AF92-6196BF660BC6}" vid="{3F6B6636-D645-46EE-A64F-D21FCE0808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webextension1.xml><?xml version="1.0" encoding="utf-8"?>
<we:webextension xmlns:we="http://schemas.microsoft.com/office/webextensions/webextension/2010/11" id="{E1776D7E-4D14-46AD-AFD2-8460EF49BFB4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Tcqz0aB2m38&quot;"/>
    <we:property name="starttime" value="null"/>
    <we:property name="endtime" value="null"/>
    <we:property name="autoplay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Reza Slides Template</Template>
  <TotalTime>39911</TotalTime>
  <Words>887</Words>
  <Application>Microsoft Office PowerPoint</Application>
  <PresentationFormat>Widescreen</PresentationFormat>
  <Paragraphs>184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Century Gothic</vt:lpstr>
      <vt:lpstr>Wingdings</vt:lpstr>
      <vt:lpstr>Wingdings 3</vt:lpstr>
      <vt:lpstr>Reza Slides Template</vt:lpstr>
      <vt:lpstr>PowerPoint Presentation</vt:lpstr>
      <vt:lpstr>Background</vt:lpstr>
      <vt:lpstr>Background </vt:lpstr>
      <vt:lpstr>ViewGroups</vt:lpstr>
      <vt:lpstr>ViewGroups Parent/Child Views</vt:lpstr>
      <vt:lpstr>ViewGroups Parent/Child Views</vt:lpstr>
      <vt:lpstr>ViewGroups Parent/Child Views Exercise</vt:lpstr>
      <vt:lpstr>ViewGroups Types </vt:lpstr>
      <vt:lpstr>ViewGroups 1 - LinearLayout </vt:lpstr>
      <vt:lpstr>ViewGroups 1 - LinearLayout </vt:lpstr>
      <vt:lpstr>ViewGroups 1 – LinearLayout View Widths Options </vt:lpstr>
      <vt:lpstr>ViewGroups 1 – LinearLayout View Heights Options </vt:lpstr>
      <vt:lpstr>ViewGroups 1 - LinearLayout </vt:lpstr>
      <vt:lpstr>ViewGroups 1 - LinearLayout </vt:lpstr>
      <vt:lpstr>ViewGroups 1 – LinearLayout layout_weight </vt:lpstr>
      <vt:lpstr>ViewGroups 1 – LinearLayout layout_weight </vt:lpstr>
      <vt:lpstr>ViewGroups 1 – LinearLayout layout_weight </vt:lpstr>
      <vt:lpstr>ViewGroups 1 – LinearLayout layout_weight </vt:lpstr>
      <vt:lpstr>ViewGroups 1 – LinearLayout layout_weight </vt:lpstr>
      <vt:lpstr>PowerPoint Presentation</vt:lpstr>
      <vt:lpstr>ViewGroups 1 – LinearLayout Exercise </vt:lpstr>
      <vt:lpstr>ViewGroups 2 - RelativeLayout </vt:lpstr>
      <vt:lpstr>ViewGroups 2 – RelativeLayout Layout Parameters </vt:lpstr>
      <vt:lpstr>ViewGroups 2 – RelativeLayout Layout Parameters </vt:lpstr>
      <vt:lpstr>ViewGroups 2 – RelativeLayout Layout Parameters </vt:lpstr>
      <vt:lpstr>ViewGroups 2 – RelativeLayout Layout Parameters </vt:lpstr>
      <vt:lpstr>ViewGroups 2 – RelativeLayout Exercise </vt:lpstr>
      <vt:lpstr>ViewGroups 2 – RelativeLayout  </vt:lpstr>
      <vt:lpstr>ViewGroups 2 – RelativeLayout </vt:lpstr>
      <vt:lpstr>ViewGroups 2 – RelativeLayout </vt:lpstr>
      <vt:lpstr>ViewGroups 2 – RelativeLayout </vt:lpstr>
      <vt:lpstr>ViewGroups 2 – RelativeLayout Exercise </vt:lpstr>
      <vt:lpstr>Padding vs Margin </vt:lpstr>
      <vt:lpstr>ViewGroups 2 – RelativeLayout Exercise </vt:lpstr>
      <vt:lpstr>ViewGroups 2 – RelativeLayout Exercise </vt:lpstr>
      <vt:lpstr>PowerPoint Presentation</vt:lpstr>
    </vt:vector>
  </TitlesOfParts>
  <Company>St Andrews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8</dc:title>
  <dc:creator>Ian Sommerville</dc:creator>
  <cp:lastModifiedBy>Seyed Reza Shahamiri</cp:lastModifiedBy>
  <cp:revision>446</cp:revision>
  <cp:lastPrinted>2013-04-10T03:22:04Z</cp:lastPrinted>
  <dcterms:created xsi:type="dcterms:W3CDTF">2010-01-14T08:17:23Z</dcterms:created>
  <dcterms:modified xsi:type="dcterms:W3CDTF">2017-10-23T20:08:58Z</dcterms:modified>
</cp:coreProperties>
</file>